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4" r:id="rId13"/>
    <p:sldId id="270" r:id="rId14"/>
    <p:sldId id="275" r:id="rId15"/>
    <p:sldId id="277" r:id="rId16"/>
    <p:sldId id="27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E6B"/>
    <a:srgbClr val="8E4E65"/>
    <a:srgbClr val="9C5F49"/>
    <a:srgbClr val="669A87"/>
    <a:srgbClr val="656AA7"/>
    <a:srgbClr val="FFDBB7"/>
    <a:srgbClr val="DCEFE9"/>
    <a:srgbClr val="CCECFF"/>
    <a:srgbClr val="EDE9DB"/>
    <a:srgbClr val="E1D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120" autoAdjust="0"/>
  </p:normalViewPr>
  <p:slideViewPr>
    <p:cSldViewPr snapToGrid="0">
      <p:cViewPr varScale="1">
        <p:scale>
          <a:sx n="101" d="100"/>
          <a:sy n="101" d="100"/>
        </p:scale>
        <p:origin x="1812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D72BD-305C-4037-A135-04A2D7378EC7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55E6-B4CD-4DA4-8200-AE58A4DE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0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3UDGa1To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7r_RHAzN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.rthk.hk/podcast/item.php?pid=1651&amp;eid=148535&amp;year=201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25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來源：香港電台</a:t>
            </a:r>
            <a:endParaRPr lang="en-US" altLang="zh-TW" sz="1200" b="0" i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創業聯盟Ｚ世代：想「創」設計心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2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1200" u="none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 31” – 6’ 31”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址：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https://www.youtube.com/watch?v=RW3UDGa1ToA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年有「創業熱」，然而小本經營並不容易，創業者或需身兼老闆、設計師、銷售等不同身分，即使不眠不休，仍有可能入不敷支。教師可以藉影片讓學生明白，做工辛苦做工難，做老闆也不容易。不論在任何行業，任何崗位，唯「勤」是不可或缺的素質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44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教師可以在此環節邀請學生歸納活動中的感悟，與同學分享。同時，亦可以重申活動中的重點，以提醒學生勤奮對人生發展的正面積極作用。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小結：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成功非僥倖，大家應抱持積極態度，遇挫折不放棄，努力裝備自己，持之而恆地實踐，朝目標奮發。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GB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48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中華經典名句──「守其初心，始終不變」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: </a:t>
            </a:r>
            <a:r>
              <a:rPr lang="en-GB" sz="1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https://emm.edcity.hk/media/1_p9g1h1xp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6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名人與學生真情對話系列：「席話勝千言 潤物細無聲」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</a:p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https://www.edb.gov.hk/tc/curriculum-development/4-key-tasks/moral-civic/Newwebsite/c-talks.html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333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來源：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名人與學生真情對話系列：「席話勝千言 潤物細無聲」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頁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46-47</a:t>
            </a:r>
            <a:endParaRPr lang="en-GB" altLang="zh-HK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https://www.edb.gov.hk/tc/curriculum-development/4-key-tasks/moral-civic/Newwebsite/c-talks.html</a:t>
            </a:r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4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學生需在四位角色中揀選一位。教師可請學生舉手示意，並統計學生投選的排名。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在討論過程中，教師可以因應學生對角色發展的預言（即發展方向／目標）提問學生：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在中學階段，他／她可以透過哪些機會培養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提升能力，以達到目標？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在過程中會遇上瓶頸嗎？是否就此放棄？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每個人的興趣、性格、生活背景、社會環境，對他們的發展有甚麼影響？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教師可以安排學生在黑板上簡單指出角色可能遇上的挑戰，以及應對方法，再從中歸納出成功的一些要素，例如：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擬定合乎個人實況的目標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態度積極，遇挫折不放棄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具行動力，努力實踐目標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富熱忱，恆毅地為目標付出努力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具備所需要的工作態度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6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在討論過程中，教師可以按組別的討論進度，分發情境卡。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Valerie:</a:t>
            </a:r>
            <a:r>
              <a:rPr lang="zh-TW" altLang="en-US" sz="1200" kern="0" dirty="0" smtClean="0">
                <a:solidFill>
                  <a:srgbClr val="8E4E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成功考入會計系，近日卻苦惱自己欠天賦，成績不及同學</a:t>
            </a:r>
            <a:endParaRPr lang="en-US" altLang="zh-TW" sz="1200" kern="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Jason:</a:t>
            </a:r>
            <a:r>
              <a:rPr lang="en-US" altLang="zh-TW" sz="1200" kern="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kern="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未能考入大學，家裏經濟狀況難以讓他赴笈海外</a:t>
            </a:r>
            <a:endParaRPr lang="en-US" altLang="zh-TW" sz="1200" kern="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Tony: </a:t>
            </a:r>
            <a:r>
              <a:rPr lang="zh-TW" altLang="en-US" sz="1200" kern="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朋友邀請</a:t>
            </a:r>
            <a:r>
              <a:rPr lang="en-US" altLang="zh-TW" sz="1200" kern="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Tony </a:t>
            </a:r>
            <a:r>
              <a:rPr lang="zh-TW" altLang="en-US" sz="1200" kern="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組隊參加學生電競主播大賽，終在比賽中獲奬</a:t>
            </a:r>
            <a:endParaRPr 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Kate: </a:t>
            </a:r>
            <a:r>
              <a:rPr lang="zh-TW" altLang="en-US" sz="1200" kern="0" dirty="0" smtClean="0">
                <a:solidFill>
                  <a:srgbClr val="9C5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取得奬學金，考入大學。見資金充裕，她在課餘與朋友合資創業</a:t>
            </a:r>
          </a:p>
          <a:p>
            <a:endParaRPr lang="en-GB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6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教師可以因應情況選擇是否播放影片，或以其他合適的人物故事、個人自身經驗分享等，讓學生了解：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不應單以升學論成敗，投入職場後，只要抱持恆毅，透過持續進修，亦可以達至專業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努力不會白費，深信勤能補拙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追求目標的過程中或會有其他因素影響計劃的實行，學生應定期檢討計劃，但不應隨意放棄，應抱持信念和勤奮不息的精神，面對挑戰和困難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堅持、向目標奮發並不是嘴上說說而已，必需有所實踐。日常中可從學科學習、閱讀、活動、訓練、服務、進修等不同方面考慮，但無論任何方面，</a:t>
            </a:r>
            <a:r>
              <a:rPr lang="zh-TW" altLang="en-US" sz="1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實踐的過程都離不開一個「勤」字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0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來源：教育多媒體</a:t>
            </a:r>
            <a:endParaRPr lang="en-US" altLang="zh-TW" sz="1200" b="0" i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《Do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姐主持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【Do it Now@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解憂圖書館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】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第一集：在學青年篇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 (00’26”-01’27”)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址：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https://www.youtube.com/watch?v=AL7r_RHAzNw</a:t>
            </a:r>
            <a:endParaRPr lang="en-GB" sz="12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GB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0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來源：香港電台</a:t>
            </a:r>
            <a:endParaRPr lang="en-US" altLang="zh-TW" sz="1200" b="0" i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我係奮青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2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飛。我讓你飛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20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200" u="none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 21” – 6’ 36”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址：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https://podcast.rthk.hk/podcast/item.php?pid=1651&amp;eid=148535&amp;year=2019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3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教師可以藉以下提問引導學生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他／她自身是否已掌握相關發展方向所需的能力？</a:t>
            </a:r>
            <a:endParaRPr lang="en-US" altLang="zh-TW" sz="12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他／她需要培養哪些能力才可以達成目標？</a:t>
            </a:r>
            <a:endParaRPr lang="en-US" altLang="zh-TW" sz="12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他／她應怎樣提升能力？</a:t>
            </a:r>
            <a:endParaRPr lang="en-US" altLang="zh-TW" sz="12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他／她的個人素質，可會窒礙發展？他／她該如何應對？</a:t>
            </a:r>
            <a:endParaRPr 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GB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5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" name="Google Shape;22;p2"/>
          <p:cNvGrpSpPr/>
          <p:nvPr userDrawn="1"/>
        </p:nvGrpSpPr>
        <p:grpSpPr>
          <a:xfrm>
            <a:off x="505593" y="357766"/>
            <a:ext cx="470656" cy="922217"/>
            <a:chOff x="505593" y="357766"/>
            <a:chExt cx="470656" cy="922217"/>
          </a:xfrm>
        </p:grpSpPr>
        <p:sp>
          <p:nvSpPr>
            <p:cNvPr id="9" name="Google Shape;23;p2"/>
            <p:cNvSpPr/>
            <p:nvPr/>
          </p:nvSpPr>
          <p:spPr>
            <a:xfrm>
              <a:off x="505593" y="900410"/>
              <a:ext cx="276167" cy="379573"/>
            </a:xfrm>
            <a:custGeom>
              <a:avLst/>
              <a:gdLst/>
              <a:ahLst/>
              <a:cxnLst/>
              <a:rect l="l" t="t" r="r" b="b"/>
              <a:pathLst>
                <a:path w="1907" h="2621" extrusionOk="0">
                  <a:moveTo>
                    <a:pt x="899" y="0"/>
                  </a:moveTo>
                  <a:cubicBezTo>
                    <a:pt x="869" y="0"/>
                    <a:pt x="838" y="14"/>
                    <a:pt x="816" y="43"/>
                  </a:cubicBezTo>
                  <a:cubicBezTo>
                    <a:pt x="766" y="108"/>
                    <a:pt x="741" y="186"/>
                    <a:pt x="712" y="261"/>
                  </a:cubicBezTo>
                  <a:cubicBezTo>
                    <a:pt x="496" y="819"/>
                    <a:pt x="187" y="1078"/>
                    <a:pt x="62" y="1203"/>
                  </a:cubicBezTo>
                  <a:cubicBezTo>
                    <a:pt x="31" y="1234"/>
                    <a:pt x="0" y="1349"/>
                    <a:pt x="49" y="1402"/>
                  </a:cubicBezTo>
                  <a:cubicBezTo>
                    <a:pt x="186" y="1558"/>
                    <a:pt x="470" y="1750"/>
                    <a:pt x="726" y="2394"/>
                  </a:cubicBezTo>
                  <a:cubicBezTo>
                    <a:pt x="748" y="2452"/>
                    <a:pt x="772" y="2510"/>
                    <a:pt x="804" y="2563"/>
                  </a:cubicBezTo>
                  <a:cubicBezTo>
                    <a:pt x="826" y="2601"/>
                    <a:pt x="861" y="2620"/>
                    <a:pt x="896" y="2620"/>
                  </a:cubicBezTo>
                  <a:cubicBezTo>
                    <a:pt x="930" y="2620"/>
                    <a:pt x="964" y="2603"/>
                    <a:pt x="988" y="2567"/>
                  </a:cubicBezTo>
                  <a:cubicBezTo>
                    <a:pt x="1099" y="2403"/>
                    <a:pt x="1101" y="2145"/>
                    <a:pt x="1473" y="1692"/>
                  </a:cubicBezTo>
                  <a:cubicBezTo>
                    <a:pt x="1690" y="1426"/>
                    <a:pt x="1906" y="1340"/>
                    <a:pt x="1716" y="1184"/>
                  </a:cubicBezTo>
                  <a:cubicBezTo>
                    <a:pt x="1245" y="797"/>
                    <a:pt x="1074" y="208"/>
                    <a:pt x="987" y="53"/>
                  </a:cubicBezTo>
                  <a:cubicBezTo>
                    <a:pt x="967" y="18"/>
                    <a:pt x="933" y="0"/>
                    <a:pt x="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;p2"/>
            <p:cNvSpPr/>
            <p:nvPr/>
          </p:nvSpPr>
          <p:spPr>
            <a:xfrm>
              <a:off x="642590" y="357766"/>
              <a:ext cx="333660" cy="437212"/>
            </a:xfrm>
            <a:custGeom>
              <a:avLst/>
              <a:gdLst/>
              <a:ahLst/>
              <a:cxnLst/>
              <a:rect l="l" t="t" r="r" b="b"/>
              <a:pathLst>
                <a:path w="2304" h="3019" extrusionOk="0">
                  <a:moveTo>
                    <a:pt x="1036" y="0"/>
                  </a:moveTo>
                  <a:cubicBezTo>
                    <a:pt x="1001" y="0"/>
                    <a:pt x="965" y="17"/>
                    <a:pt x="940" y="50"/>
                  </a:cubicBezTo>
                  <a:cubicBezTo>
                    <a:pt x="882" y="124"/>
                    <a:pt x="853" y="213"/>
                    <a:pt x="820" y="301"/>
                  </a:cubicBezTo>
                  <a:cubicBezTo>
                    <a:pt x="570" y="944"/>
                    <a:pt x="214" y="1243"/>
                    <a:pt x="72" y="1386"/>
                  </a:cubicBezTo>
                  <a:cubicBezTo>
                    <a:pt x="36" y="1422"/>
                    <a:pt x="1" y="1554"/>
                    <a:pt x="55" y="1616"/>
                  </a:cubicBezTo>
                  <a:cubicBezTo>
                    <a:pt x="89" y="1653"/>
                    <a:pt x="123" y="1691"/>
                    <a:pt x="159" y="1725"/>
                  </a:cubicBezTo>
                  <a:cubicBezTo>
                    <a:pt x="679" y="2199"/>
                    <a:pt x="809" y="2757"/>
                    <a:pt x="925" y="2953"/>
                  </a:cubicBezTo>
                  <a:cubicBezTo>
                    <a:pt x="952" y="2996"/>
                    <a:pt x="992" y="3018"/>
                    <a:pt x="1033" y="3018"/>
                  </a:cubicBezTo>
                  <a:cubicBezTo>
                    <a:pt x="1071" y="3018"/>
                    <a:pt x="1110" y="2998"/>
                    <a:pt x="1138" y="2958"/>
                  </a:cubicBezTo>
                  <a:cubicBezTo>
                    <a:pt x="1177" y="2899"/>
                    <a:pt x="1207" y="2831"/>
                    <a:pt x="1229" y="2765"/>
                  </a:cubicBezTo>
                  <a:cubicBezTo>
                    <a:pt x="1591" y="1719"/>
                    <a:pt x="2303" y="1631"/>
                    <a:pt x="1977" y="1364"/>
                  </a:cubicBezTo>
                  <a:cubicBezTo>
                    <a:pt x="1434" y="919"/>
                    <a:pt x="1238" y="240"/>
                    <a:pt x="1137" y="61"/>
                  </a:cubicBezTo>
                  <a:cubicBezTo>
                    <a:pt x="1114" y="21"/>
                    <a:pt x="1076" y="0"/>
                    <a:pt x="1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2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98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3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675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3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840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4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4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497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2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768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2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2;p2"/>
          <p:cNvGrpSpPr/>
          <p:nvPr userDrawn="1"/>
        </p:nvGrpSpPr>
        <p:grpSpPr>
          <a:xfrm>
            <a:off x="505593" y="357766"/>
            <a:ext cx="470656" cy="922217"/>
            <a:chOff x="505593" y="357766"/>
            <a:chExt cx="470656" cy="922217"/>
          </a:xfrm>
        </p:grpSpPr>
        <p:sp>
          <p:nvSpPr>
            <p:cNvPr id="16" name="Google Shape;23;p2"/>
            <p:cNvSpPr/>
            <p:nvPr/>
          </p:nvSpPr>
          <p:spPr>
            <a:xfrm>
              <a:off x="505593" y="900410"/>
              <a:ext cx="276167" cy="379573"/>
            </a:xfrm>
            <a:custGeom>
              <a:avLst/>
              <a:gdLst/>
              <a:ahLst/>
              <a:cxnLst/>
              <a:rect l="l" t="t" r="r" b="b"/>
              <a:pathLst>
                <a:path w="1907" h="2621" extrusionOk="0">
                  <a:moveTo>
                    <a:pt x="899" y="0"/>
                  </a:moveTo>
                  <a:cubicBezTo>
                    <a:pt x="869" y="0"/>
                    <a:pt x="838" y="14"/>
                    <a:pt x="816" y="43"/>
                  </a:cubicBezTo>
                  <a:cubicBezTo>
                    <a:pt x="766" y="108"/>
                    <a:pt x="741" y="186"/>
                    <a:pt x="712" y="261"/>
                  </a:cubicBezTo>
                  <a:cubicBezTo>
                    <a:pt x="496" y="819"/>
                    <a:pt x="187" y="1078"/>
                    <a:pt x="62" y="1203"/>
                  </a:cubicBezTo>
                  <a:cubicBezTo>
                    <a:pt x="31" y="1234"/>
                    <a:pt x="0" y="1349"/>
                    <a:pt x="49" y="1402"/>
                  </a:cubicBezTo>
                  <a:cubicBezTo>
                    <a:pt x="186" y="1558"/>
                    <a:pt x="470" y="1750"/>
                    <a:pt x="726" y="2394"/>
                  </a:cubicBezTo>
                  <a:cubicBezTo>
                    <a:pt x="748" y="2452"/>
                    <a:pt x="772" y="2510"/>
                    <a:pt x="804" y="2563"/>
                  </a:cubicBezTo>
                  <a:cubicBezTo>
                    <a:pt x="826" y="2601"/>
                    <a:pt x="861" y="2620"/>
                    <a:pt x="896" y="2620"/>
                  </a:cubicBezTo>
                  <a:cubicBezTo>
                    <a:pt x="930" y="2620"/>
                    <a:pt x="964" y="2603"/>
                    <a:pt x="988" y="2567"/>
                  </a:cubicBezTo>
                  <a:cubicBezTo>
                    <a:pt x="1099" y="2403"/>
                    <a:pt x="1101" y="2145"/>
                    <a:pt x="1473" y="1692"/>
                  </a:cubicBezTo>
                  <a:cubicBezTo>
                    <a:pt x="1690" y="1426"/>
                    <a:pt x="1906" y="1340"/>
                    <a:pt x="1716" y="1184"/>
                  </a:cubicBezTo>
                  <a:cubicBezTo>
                    <a:pt x="1245" y="797"/>
                    <a:pt x="1074" y="208"/>
                    <a:pt x="987" y="53"/>
                  </a:cubicBezTo>
                  <a:cubicBezTo>
                    <a:pt x="967" y="18"/>
                    <a:pt x="933" y="0"/>
                    <a:pt x="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642590" y="357766"/>
              <a:ext cx="333660" cy="437212"/>
            </a:xfrm>
            <a:custGeom>
              <a:avLst/>
              <a:gdLst/>
              <a:ahLst/>
              <a:cxnLst/>
              <a:rect l="l" t="t" r="r" b="b"/>
              <a:pathLst>
                <a:path w="2304" h="3019" extrusionOk="0">
                  <a:moveTo>
                    <a:pt x="1036" y="0"/>
                  </a:moveTo>
                  <a:cubicBezTo>
                    <a:pt x="1001" y="0"/>
                    <a:pt x="965" y="17"/>
                    <a:pt x="940" y="50"/>
                  </a:cubicBezTo>
                  <a:cubicBezTo>
                    <a:pt x="882" y="124"/>
                    <a:pt x="853" y="213"/>
                    <a:pt x="820" y="301"/>
                  </a:cubicBezTo>
                  <a:cubicBezTo>
                    <a:pt x="570" y="944"/>
                    <a:pt x="214" y="1243"/>
                    <a:pt x="72" y="1386"/>
                  </a:cubicBezTo>
                  <a:cubicBezTo>
                    <a:pt x="36" y="1422"/>
                    <a:pt x="1" y="1554"/>
                    <a:pt x="55" y="1616"/>
                  </a:cubicBezTo>
                  <a:cubicBezTo>
                    <a:pt x="89" y="1653"/>
                    <a:pt x="123" y="1691"/>
                    <a:pt x="159" y="1725"/>
                  </a:cubicBezTo>
                  <a:cubicBezTo>
                    <a:pt x="679" y="2199"/>
                    <a:pt x="809" y="2757"/>
                    <a:pt x="925" y="2953"/>
                  </a:cubicBezTo>
                  <a:cubicBezTo>
                    <a:pt x="952" y="2996"/>
                    <a:pt x="992" y="3018"/>
                    <a:pt x="1033" y="3018"/>
                  </a:cubicBezTo>
                  <a:cubicBezTo>
                    <a:pt x="1071" y="3018"/>
                    <a:pt x="1110" y="2998"/>
                    <a:pt x="1138" y="2958"/>
                  </a:cubicBezTo>
                  <a:cubicBezTo>
                    <a:pt x="1177" y="2899"/>
                    <a:pt x="1207" y="2831"/>
                    <a:pt x="1229" y="2765"/>
                  </a:cubicBezTo>
                  <a:cubicBezTo>
                    <a:pt x="1591" y="1719"/>
                    <a:pt x="2303" y="1631"/>
                    <a:pt x="1977" y="1364"/>
                  </a:cubicBezTo>
                  <a:cubicBezTo>
                    <a:pt x="1434" y="919"/>
                    <a:pt x="1238" y="240"/>
                    <a:pt x="1137" y="61"/>
                  </a:cubicBezTo>
                  <a:cubicBezTo>
                    <a:pt x="1114" y="21"/>
                    <a:pt x="1076" y="0"/>
                    <a:pt x="1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92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3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2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5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984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1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711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3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20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587C5D-FD01-46FD-8A68-2A0AC6ABDD30}" type="datetimeFigureOut">
              <a:rPr lang="en-GB" smtClean="0"/>
              <a:pPr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1A29F1-BA2B-48C8-80C6-0BE6A6DC1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67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podcast.rthk.hk/podcast/item.php?pid=1651&amp;eid=148535&amp;year=201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RW3UDGa1To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1_p9g1h1x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b.gov.hk/tc/curriculum-development/4-key-tasks/moral-civic/Newwebsite/c-talk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4-key-tasks/moral-civic/Newwebsite/c-talk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7r_RHAzN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564700" y="1673996"/>
            <a:ext cx="5561647" cy="14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8000" b="0" i="0" u="none" strike="noStrike" cap="none">
                <a:solidFill>
                  <a:schemeClr val="accent5"/>
                </a:solidFill>
                <a:latin typeface="Arial" panose="020B0604020202020204" pitchFamily="34" charset="0"/>
                <a:ea typeface="Lilita One"/>
                <a:cs typeface="Arial" panose="020B0604020202020204" pitchFamily="34" charset="0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 defTabSz="914400"/>
            <a:r>
              <a:rPr lang="zh-TW" altLang="en-US" sz="5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生活事件事例：</a:t>
            </a:r>
            <a:br>
              <a:rPr lang="zh-TW" altLang="en-US" sz="5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未來誰作主</a:t>
            </a:r>
            <a:r>
              <a:rPr lang="zh-TW" altLang="en-US" sz="5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54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564700" y="3611422"/>
            <a:ext cx="5100422" cy="2653467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價值觀教育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endParaRPr lang="en-US" altLang="zh-TW" sz="28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德育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、公民及國民教育組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HK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08" y="2336756"/>
            <a:ext cx="3870947" cy="31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35337" y="288783"/>
            <a:ext cx="5873327" cy="1080000"/>
            <a:chOff x="-136035" y="341268"/>
            <a:chExt cx="5873327" cy="108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1F3"/>
                </a:clrFrom>
                <a:clrTo>
                  <a:srgbClr val="F0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6035" y="341268"/>
              <a:ext cx="1072095" cy="1080000"/>
            </a:xfrm>
            <a:prstGeom prst="rect">
              <a:avLst/>
            </a:prstGeom>
          </p:spPr>
        </p:pic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761255" y="512259"/>
              <a:ext cx="4976037" cy="738019"/>
            </a:xfrm>
            <a:prstGeom prst="rect">
              <a:avLst/>
            </a:prstGeom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914400">
                <a:spcBef>
                  <a:spcPts val="1200"/>
                </a:spcBef>
              </a:pPr>
              <a:r>
                <a:rPr lang="zh-TW" altLang="en-US" sz="4000" b="1" kern="0" dirty="0" smtClean="0">
                  <a:solidFill>
                    <a:srgbClr val="3F4E6B"/>
                  </a:solidFill>
                </a:rPr>
                <a:t>大學是我唯一出路</a:t>
              </a:r>
              <a:r>
                <a:rPr lang="en-US" altLang="zh-TW" sz="4000" b="1" kern="0" dirty="0" smtClean="0">
                  <a:solidFill>
                    <a:srgbClr val="3F4E6B"/>
                  </a:solidFill>
                </a:rPr>
                <a:t>?</a:t>
              </a:r>
            </a:p>
          </p:txBody>
        </p:sp>
      </p:grp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91" y="1368783"/>
            <a:ext cx="8534817" cy="4608000"/>
          </a:xfrm>
          <a:prstGeom prst="rect">
            <a:avLst/>
          </a:prstGeom>
        </p:spPr>
      </p:pic>
      <p:sp>
        <p:nvSpPr>
          <p:cNvPr id="11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500081" y="6109606"/>
            <a:ext cx="4339327" cy="414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影片來源</a:t>
            </a:r>
            <a:r>
              <a:rPr lang="en-US" altLang="zh-TW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</a:t>
            </a:r>
            <a:r>
              <a:rPr lang="zh-TW" altLang="en-US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4"/>
              </a:rPr>
              <a:t>香港電台</a:t>
            </a:r>
            <a:r>
              <a:rPr lang="en-US" altLang="zh-TW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4"/>
              </a:rPr>
              <a:t>PODCAST ONE</a:t>
            </a:r>
            <a:endParaRPr lang="zh-HK" altLang="en-US" sz="200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02" y="773809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zh-TW" altLang="en-US" sz="4800" b="1" kern="0" dirty="0" smtClean="0">
                <a:solidFill>
                  <a:schemeClr val="accent4">
                    <a:lumMod val="75000"/>
                  </a:schemeClr>
                </a:solidFill>
                <a:ea typeface="Arial" panose="020B0604020202020204" pitchFamily="34" charset="0"/>
              </a:rPr>
              <a:t>機遇忽至，該怎麼抓住？</a:t>
            </a:r>
            <a:endParaRPr lang="en-GB" sz="4800" b="1" kern="0" dirty="0">
              <a:solidFill>
                <a:schemeClr val="accent4">
                  <a:lumMod val="75000"/>
                </a:schemeClr>
              </a:solidFill>
              <a:ea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89999" y="2232715"/>
            <a:ext cx="7364002" cy="36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47675" indent="-447675" defTabSz="9144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TW" dirty="0"/>
              <a:t>Tony </a:t>
            </a:r>
            <a:r>
              <a:rPr lang="zh-TW" altLang="en-US" dirty="0"/>
              <a:t>和 </a:t>
            </a:r>
            <a:r>
              <a:rPr lang="en-US" altLang="zh-TW" dirty="0"/>
              <a:t>Kate </a:t>
            </a:r>
            <a:r>
              <a:rPr lang="zh-TW" altLang="en-US" dirty="0"/>
              <a:t>得到發展的機會，向成功走近了一大步。</a:t>
            </a:r>
            <a:endParaRPr lang="en-US" altLang="zh-TW" dirty="0"/>
          </a:p>
          <a:p>
            <a:r>
              <a:rPr lang="zh-TW" altLang="en-US" dirty="0"/>
              <a:t>你認為他們該要怎樣抓住機會，幫助自己走向專業？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36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2000" y="385585"/>
            <a:ext cx="7444437" cy="1080000"/>
            <a:chOff x="-136035" y="341268"/>
            <a:chExt cx="7444437" cy="108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1F3"/>
                </a:clrFrom>
                <a:clrTo>
                  <a:srgbClr val="F0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6035" y="341268"/>
              <a:ext cx="1072095" cy="1080000"/>
            </a:xfrm>
            <a:prstGeom prst="rect">
              <a:avLst/>
            </a:prstGeom>
          </p:spPr>
        </p:pic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1098988" y="512259"/>
              <a:ext cx="6209414" cy="738019"/>
            </a:xfrm>
            <a:prstGeom prst="rect">
              <a:avLst/>
            </a:prstGeom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914400">
                <a:spcBef>
                  <a:spcPts val="1200"/>
                </a:spcBef>
              </a:pPr>
              <a:r>
                <a:rPr lang="zh-TW" altLang="en-US" sz="4000" b="1" kern="0" dirty="0" smtClean="0">
                  <a:solidFill>
                    <a:srgbClr val="8E4E65"/>
                  </a:solidFill>
                </a:rPr>
                <a:t>創業不簡單</a:t>
              </a:r>
              <a:endParaRPr lang="en-US" altLang="zh-TW" sz="4000" b="1" kern="0" dirty="0" smtClean="0">
                <a:solidFill>
                  <a:srgbClr val="8E4E65"/>
                </a:solidFill>
              </a:endParaRPr>
            </a:p>
          </p:txBody>
        </p:sp>
      </p:grpSp>
      <p:sp>
        <p:nvSpPr>
          <p:cNvPr id="11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500081" y="6109606"/>
            <a:ext cx="4339327" cy="414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影片來源</a:t>
            </a:r>
            <a:r>
              <a:rPr lang="en-US" altLang="zh-TW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</a:t>
            </a:r>
            <a:r>
              <a:rPr lang="zh-TW" altLang="en-US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4"/>
              </a:rPr>
              <a:t>香港電台</a:t>
            </a:r>
            <a:endParaRPr lang="zh-HK" altLang="en-US" sz="200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16" y="136210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94272" y="791704"/>
            <a:ext cx="6395503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zh-TW" altLang="en-US" sz="4800" b="1" kern="0" dirty="0" smtClean="0">
                <a:solidFill>
                  <a:schemeClr val="accent5"/>
                </a:solidFill>
              </a:rPr>
              <a:t>預言最終會成真嗎？</a:t>
            </a:r>
            <a:endParaRPr lang="en-GB" sz="4800" b="1" kern="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6" y="633504"/>
            <a:ext cx="1347026" cy="108000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990465" y="1991156"/>
            <a:ext cx="7305236" cy="4135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47675" indent="-447675" defTabSz="9144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TW" altLang="en-US" dirty="0" smtClean="0"/>
              <a:t>現實</a:t>
            </a:r>
            <a:r>
              <a:rPr lang="zh-TW" altLang="en-US" dirty="0"/>
              <a:t>生活中我們都沒有水晶球，不可未卜先知。</a:t>
            </a:r>
            <a:endParaRPr lang="en-US" altLang="zh-TW" dirty="0"/>
          </a:p>
          <a:p>
            <a:r>
              <a:rPr lang="zh-TW" altLang="en-US" dirty="0"/>
              <a:t>願望、理想若只是說說而已，則一切皆虛妄。要達到理想，都需勤奮努力，裝備自己。</a:t>
            </a:r>
            <a:endParaRPr lang="en-US" alt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264405" y="477833"/>
            <a:ext cx="8659257" cy="158810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914400" hangingPunct="0">
              <a:spcBef>
                <a:spcPts val="1200"/>
              </a:spcBef>
            </a:pPr>
            <a:r>
              <a:rPr lang="zh-TW" altLang="en-US" sz="3200" kern="0" spc="100" dirty="0" smtClean="0">
                <a:solidFill>
                  <a:schemeClr val="accent6">
                    <a:lumMod val="50000"/>
                  </a:schemeClr>
                </a:solidFill>
              </a:rPr>
              <a:t>各行各業中都有恆毅奮進的人物，以下馬拉松</a:t>
            </a:r>
            <a:r>
              <a:rPr lang="zh-TW" altLang="en-US" sz="3200" kern="0" spc="100" dirty="0">
                <a:solidFill>
                  <a:schemeClr val="accent6">
                    <a:lumMod val="50000"/>
                  </a:schemeClr>
                </a:solidFill>
              </a:rPr>
              <a:t>好手</a:t>
            </a:r>
            <a:r>
              <a:rPr lang="zh-TW" altLang="en-US" sz="3200" u="sng" kern="0" spc="100" dirty="0">
                <a:solidFill>
                  <a:schemeClr val="accent6">
                    <a:lumMod val="50000"/>
                  </a:schemeClr>
                </a:solidFill>
              </a:rPr>
              <a:t>姚潔貞</a:t>
            </a:r>
            <a:r>
              <a:rPr lang="zh-TW" altLang="en-US" sz="3200" kern="0" spc="100" dirty="0">
                <a:solidFill>
                  <a:schemeClr val="accent6">
                    <a:lumMod val="50000"/>
                  </a:schemeClr>
                </a:solidFill>
              </a:rPr>
              <a:t>和國際平面設計大師</a:t>
            </a:r>
            <a:r>
              <a:rPr lang="zh-TW" altLang="en-US" sz="3200" u="sng" kern="0" spc="100" dirty="0">
                <a:solidFill>
                  <a:schemeClr val="accent6">
                    <a:lumMod val="50000"/>
                  </a:schemeClr>
                </a:solidFill>
              </a:rPr>
              <a:t>靳埭</a:t>
            </a:r>
            <a:r>
              <a:rPr lang="zh-TW" altLang="en-US" sz="3200" u="sng" kern="0" spc="100" dirty="0" smtClean="0">
                <a:solidFill>
                  <a:schemeClr val="accent6">
                    <a:lumMod val="50000"/>
                  </a:schemeClr>
                </a:solidFill>
              </a:rPr>
              <a:t>強</a:t>
            </a:r>
            <a:r>
              <a:rPr lang="zh-TW" altLang="en-US" sz="3200" kern="0" spc="100" dirty="0" smtClean="0">
                <a:solidFill>
                  <a:schemeClr val="accent6">
                    <a:lumMod val="50000"/>
                  </a:schemeClr>
                </a:solidFill>
              </a:rPr>
              <a:t>的故事，對你</a:t>
            </a:r>
            <a:r>
              <a:rPr lang="zh-TW" altLang="en-US" sz="3200" kern="0" spc="100" dirty="0">
                <a:solidFill>
                  <a:schemeClr val="accent6">
                    <a:lumMod val="50000"/>
                  </a:schemeClr>
                </a:solidFill>
              </a:rPr>
              <a:t>又</a:t>
            </a:r>
            <a:r>
              <a:rPr lang="zh-TW" altLang="en-US" sz="3200" kern="0" spc="100" dirty="0" smtClean="0">
                <a:solidFill>
                  <a:schemeClr val="accent6">
                    <a:lumMod val="50000"/>
                  </a:schemeClr>
                </a:solidFill>
              </a:rPr>
              <a:t>有</a:t>
            </a:r>
            <a:r>
              <a:rPr lang="zh-TW" altLang="en-US" sz="3200" kern="0" spc="100" dirty="0">
                <a:solidFill>
                  <a:schemeClr val="accent6">
                    <a:lumMod val="50000"/>
                  </a:schemeClr>
                </a:solidFill>
              </a:rPr>
              <a:t>甚麼啟發</a:t>
            </a:r>
            <a:r>
              <a:rPr lang="zh-TW" altLang="en-US" sz="3200" kern="0" spc="100" dirty="0" smtClean="0">
                <a:solidFill>
                  <a:schemeClr val="accent6">
                    <a:lumMod val="50000"/>
                  </a:schemeClr>
                </a:solidFill>
              </a:rPr>
              <a:t>？</a:t>
            </a:r>
            <a:endParaRPr lang="zh-TW" altLang="en-US" sz="3200" kern="0" spc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2160176"/>
            <a:ext cx="8407400" cy="4320000"/>
          </a:xfrm>
          <a:prstGeom prst="rect">
            <a:avLst/>
          </a:prstGeom>
        </p:spPr>
      </p:pic>
      <p:sp>
        <p:nvSpPr>
          <p:cNvPr id="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414042" y="180873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影片來源：</a:t>
            </a:r>
            <a:r>
              <a:rPr lang="en-US" altLang="zh-TW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EMM</a:t>
            </a:r>
            <a:endParaRPr lang="zh-HK" altLang="en-US" sz="200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3578" y="1165578"/>
            <a:ext cx="4889547" cy="51674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由於爺爺是一位</a:t>
            </a:r>
            <a:r>
              <a:rPr lang="zh-TW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亭園設計師，我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自小便對</a:t>
            </a:r>
            <a:r>
              <a:rPr lang="zh-TW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藝術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工作有一份憧憬。十五歲那年，爸爸送我到裁縫工房當學徒，一學經年，期間甚麼雜務都要處理</a:t>
            </a:r>
            <a:r>
              <a:rPr lang="zh-TW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，使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我飽經鍛煉，學會自立、堅毅、刻苦精工。滿師後任裁剪師，因工作刻板枯燥，整個人彷彿被一些香港人的習染同化，一時喜歡搓麻雀，一時埋首賭馬，但仍覺有所欠缺，於是</a:t>
            </a:r>
            <a:r>
              <a:rPr lang="zh-TW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興起重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拾兒時理想的念頭。二十二</a:t>
            </a:r>
            <a:r>
              <a:rPr lang="zh-TW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歲那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年，得到伯父教自己繪畫，於是決心走上藝術的路。當裁縫師傅允准我晚上提早</a:t>
            </a:r>
            <a:r>
              <a:rPr lang="zh-TW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放工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，我便到中文大學校外進修部學習</a:t>
            </a:r>
            <a:r>
              <a:rPr lang="zh-TW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基礎設計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。學習期間，發覺自己對設計的興趣越來越濃厚，老師要求交一份功課，結果我交了三份。</a:t>
            </a:r>
            <a:endParaRPr lang="en-GB" sz="21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6" y="1286543"/>
            <a:ext cx="3274929" cy="4819707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2548" y="503351"/>
            <a:ext cx="8238903" cy="77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追尋藝術的路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——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靳埭強</a:t>
            </a:r>
            <a:endParaRPr lang="en-GB" sz="4000" b="1" dirty="0"/>
          </a:p>
        </p:txBody>
      </p:sp>
      <p:sp>
        <p:nvSpPr>
          <p:cNvPr id="3" name="矩形 2"/>
          <p:cNvSpPr/>
          <p:nvPr/>
        </p:nvSpPr>
        <p:spPr>
          <a:xfrm>
            <a:off x="173523" y="6559748"/>
            <a:ext cx="761251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名人與學生真情對話系列：「席話勝千言 潤物細無聲」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</a:p>
        </p:txBody>
      </p:sp>
    </p:spTree>
    <p:extLst>
      <p:ext uri="{BB962C8B-B14F-4D97-AF65-F5344CB8AC3E}">
        <p14:creationId xmlns:p14="http://schemas.microsoft.com/office/powerpoint/2010/main" val="33213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3777" y="1275909"/>
            <a:ext cx="8456444" cy="5091831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10000"/>
              </a:lnSpc>
              <a:buNone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回想投身設計行業，是一種「機緣」。但「機緣」並非「巧合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而是指在追尋理想的過程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中，爭取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及抓緊任何機會，然後全情投入，做到最好。還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記起自從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師弟接替我早起打掃裁縫師傅的工作地方之後，我便提早起床，趕上英文班，又漸漸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喜愛閱讀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文藝書籍和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觀賞畫展。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lnSpc>
                <a:spcPct val="110000"/>
              </a:lnSpc>
              <a:buNone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後來，得到一位同學介紹，投身他任職的公司從事設計工作，毅然放下十年的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裁縫事業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，就憑一股勇氣踏上設計之路。後來發覺自己非常喜歡這項工作，於是全心全意地投入，工餘仍不忘爭取學習更多與設計及藝術相關的知識。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lnSpc>
                <a:spcPct val="110000"/>
              </a:lnSpc>
              <a:buNone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路是自己走出來的，不應抱有待人安排、靠人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開拓之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心。人要把握機會，還要對身邊的事物保持敏感度，發展興趣，積極投入，累積經驗，才能走出一條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的路向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GB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2548" y="503351"/>
            <a:ext cx="8238903" cy="77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追尋藝術的路</a:t>
            </a:r>
            <a:r>
              <a:rPr lang="en-US" altLang="zh-TW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——</a:t>
            </a:r>
            <a:r>
              <a:rPr lang="zh-TW" altLang="en-US" sz="4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靳埭強</a:t>
            </a:r>
            <a:endParaRPr lang="en-GB" sz="4000" b="1" dirty="0"/>
          </a:p>
        </p:txBody>
      </p:sp>
      <p:sp>
        <p:nvSpPr>
          <p:cNvPr id="5" name="矩形 4"/>
          <p:cNvSpPr/>
          <p:nvPr/>
        </p:nvSpPr>
        <p:spPr>
          <a:xfrm>
            <a:off x="173523" y="6559748"/>
            <a:ext cx="761251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名人與學生真情對話系列：「席話勝千言 潤物細無聲」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</a:p>
        </p:txBody>
      </p:sp>
    </p:spTree>
    <p:extLst>
      <p:ext uri="{BB962C8B-B14F-4D97-AF65-F5344CB8AC3E}">
        <p14:creationId xmlns:p14="http://schemas.microsoft.com/office/powerpoint/2010/main" val="10462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7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總結</a:t>
            </a:r>
            <a:endParaRPr lang="en-GB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2401"/>
            <a:ext cx="7886700" cy="4818064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kern="0" spc="100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成功沒有既定的方程式，有人認為天賦十分重要，但</a:t>
            </a:r>
            <a:r>
              <a:rPr lang="zh-TW" altLang="en-US" sz="3600" b="1" kern="0" spc="100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徒有天賦、不努力，只會離成功越離越遠</a:t>
            </a:r>
            <a:endParaRPr lang="en-US" altLang="zh-TW" sz="3600" kern="0" spc="100" dirty="0" smtClean="0">
              <a:solidFill>
                <a:schemeClr val="accent5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kern="0" spc="1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世上無難事，只怕有心人。無論升學或就業都</a:t>
            </a:r>
            <a:r>
              <a:rPr lang="zh-TW" altLang="en-US" sz="3600" b="1" kern="0" spc="100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專心致志，孜孜不倦</a:t>
            </a:r>
            <a:r>
              <a:rPr lang="zh-TW" altLang="en-US" sz="3600" b="1" kern="0" spc="100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，裝備自己</a:t>
            </a:r>
            <a:r>
              <a:rPr lang="zh-TW" altLang="en-US" sz="3600" kern="0" spc="1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，以提昇個人質</a:t>
            </a:r>
            <a:r>
              <a:rPr lang="zh-TW" altLang="en-US" sz="3600" kern="0" spc="100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</a:t>
            </a:r>
            <a:endParaRPr lang="en-US" altLang="zh-TW" sz="3600" kern="0" spc="100" dirty="0" smtClean="0">
              <a:solidFill>
                <a:schemeClr val="accent5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85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 txBox="1">
            <a:spLocks/>
          </p:cNvSpPr>
          <p:nvPr/>
        </p:nvSpPr>
        <p:spPr>
          <a:xfrm>
            <a:off x="841157" y="973485"/>
            <a:ext cx="755173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學習重點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80253"/>
              </p:ext>
            </p:extLst>
          </p:nvPr>
        </p:nvGraphicFramePr>
        <p:xfrm>
          <a:off x="863599" y="1827822"/>
          <a:ext cx="7506853" cy="37971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67277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339576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1676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概要：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/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="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透過影片及分組活動，讓學生思考勤勞對人生發展的正面影響。</a:t>
                      </a:r>
                    </a:p>
                  </a:txBody>
                  <a:tcPr marL="86263" marR="86263" marT="43537" marB="43537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6935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目標：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Font typeface="+mj-lt"/>
                        <a:buAutoNum type="arabicPeriod"/>
                      </a:pPr>
                      <a:r>
                        <a:rPr lang="zh-TW" altLang="en-US" sz="24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培養勤奮的精神</a:t>
                      </a:r>
                      <a:endParaRPr lang="en-US" altLang="zh-TW" sz="2400" spc="100" baseline="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Font typeface="+mj-lt"/>
                        <a:buAutoNum type="arabicPeriod"/>
                      </a:pPr>
                      <a:r>
                        <a:rPr lang="zh-TW" altLang="en-US" sz="24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學會恆毅地朝目標進發，明白終身學習、持續鍛練的重要</a:t>
                      </a:r>
                      <a:endParaRPr lang="en-US" altLang="zh-TW" sz="2400" spc="100" baseline="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態度：</a:t>
                      </a:r>
                      <a:endParaRPr lang="zh-TW" alt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勤勞、堅毅、積極</a:t>
                      </a:r>
                      <a:endParaRPr lang="zh-TW" altLang="en-US" sz="240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6263" marR="86263" marT="43537" marB="43537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4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720000" y="1849432"/>
            <a:ext cx="7787002" cy="43458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600" kern="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547" y="774218"/>
            <a:ext cx="6395503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zh-TW" altLang="en-US" sz="4800" b="1" kern="0" dirty="0" smtClean="0">
                <a:solidFill>
                  <a:schemeClr val="accent5"/>
                </a:solidFill>
              </a:rPr>
              <a:t>引入活動</a:t>
            </a:r>
            <a:r>
              <a:rPr lang="en-US" altLang="zh-TW" sz="4800" b="1" kern="0" dirty="0" smtClean="0">
                <a:solidFill>
                  <a:schemeClr val="accent5"/>
                </a:solidFill>
              </a:rPr>
              <a:t>︰</a:t>
            </a:r>
            <a:r>
              <a:rPr lang="zh-TW" altLang="en-US" sz="4800" b="1" kern="0" dirty="0" smtClean="0">
                <a:solidFill>
                  <a:schemeClr val="accent5"/>
                </a:solidFill>
              </a:rPr>
              <a:t>出色預言家</a:t>
            </a:r>
            <a:endParaRPr lang="en-GB" sz="4800" b="1" kern="0" dirty="0">
              <a:solidFill>
                <a:schemeClr val="accent5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42651" y="1957890"/>
            <a:ext cx="7858699" cy="18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indent="0" defTabSz="914400">
              <a:lnSpc>
                <a:spcPct val="125000"/>
              </a:lnSpc>
              <a:spcBef>
                <a:spcPts val="600"/>
              </a:spcBef>
              <a:buNone/>
            </a:pPr>
            <a:r>
              <a:rPr lang="zh-TW" altLang="en-US" sz="3800" kern="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依你預測，以下四位同學在未來最能</a:t>
            </a:r>
            <a:r>
              <a:rPr lang="zh-TW" altLang="en-US" sz="3800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發揮個人潛能？</a:t>
            </a:r>
            <a:r>
              <a:rPr lang="zh-TW" altLang="en-US" sz="3800" kern="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為什麼？</a:t>
            </a:r>
            <a:endParaRPr lang="en-US" altLang="zh-TW" sz="3800" kern="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2370" y="3716009"/>
            <a:ext cx="887302" cy="2337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6488" y="3718766"/>
            <a:ext cx="852218" cy="2331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7728" y="4516930"/>
            <a:ext cx="1856191" cy="1533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6960" y="4513463"/>
            <a:ext cx="1800102" cy="1602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6018"/>
            <a:ext cx="1347026" cy="1080000"/>
          </a:xfrm>
          <a:prstGeom prst="rect">
            <a:avLst/>
          </a:prstGeom>
        </p:spPr>
      </p:pic>
      <p:sp>
        <p:nvSpPr>
          <p:cNvPr id="13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11" y="581864"/>
            <a:ext cx="1186159" cy="2655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958" y="625219"/>
            <a:ext cx="22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(1) Valerie</a:t>
            </a:r>
            <a:endParaRPr lang="en-GB" sz="2800" dirty="0">
              <a:solidFill>
                <a:srgbClr val="8E4E6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2030" y="1120826"/>
            <a:ext cx="23198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個性內斂，</a:t>
            </a:r>
            <a:r>
              <a:rPr lang="en-US" altLang="zh-TW" sz="2400" dirty="0" smtClean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2400" dirty="0" smtClean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dirty="0" smtClean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處事謹慎</a:t>
            </a:r>
            <a:endParaRPr lang="en-US" altLang="zh-TW" sz="2400" dirty="0" smtClean="0">
              <a:solidFill>
                <a:srgbClr val="8E4E65"/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成績中等</a:t>
            </a:r>
            <a:endParaRPr lang="en-US" altLang="zh-TW" sz="2400" dirty="0" smtClean="0">
              <a:solidFill>
                <a:srgbClr val="8E4E65"/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對</a:t>
            </a:r>
            <a:r>
              <a:rPr lang="zh-TW" altLang="en-US" sz="2400" dirty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會計</a:t>
            </a:r>
            <a:r>
              <a:rPr lang="zh-TW" altLang="en-US" sz="2400" dirty="0" smtClean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有興趣</a:t>
            </a:r>
            <a:endParaRPr lang="en-US" altLang="zh-TW" sz="2400" dirty="0">
              <a:solidFill>
                <a:srgbClr val="8E4E65"/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0236" y="625219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(3) Tony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5857" y="1120826"/>
            <a:ext cx="352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對讀書興趣不大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，較懶散，已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重讀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兩年</a:t>
            </a:r>
            <a:endParaRPr lang="en-US" altLang="zh-TW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2112" y="1984551"/>
            <a:ext cx="1696240" cy="1401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7480" y="2036908"/>
            <a:ext cx="2450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在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電競和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繪畫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方面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有才華</a:t>
            </a:r>
            <a:endParaRPr lang="en-US" altLang="zh-TW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6672" y="3442502"/>
            <a:ext cx="1071265" cy="2930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291" y="3415616"/>
            <a:ext cx="268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(2) Jason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291" y="3932779"/>
            <a:ext cx="3128286" cy="2336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家人從事航空</a:t>
            </a: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業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，希望成為飛機師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成績一般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喜歡拼砌模型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705" y="5100893"/>
            <a:ext cx="2046120" cy="1821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0350" y="3415616"/>
            <a:ext cx="175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(4) Kate</a:t>
            </a:r>
            <a:endParaRPr lang="en-GB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6789" y="3932779"/>
            <a:ext cx="4031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勤奮好學，考獲十名以內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，屢獲科技創作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獎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2726" y="4844849"/>
            <a:ext cx="2919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身邊摯友計劃在大灣區成立初創企業，正游說她共同進退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701570" y="2431977"/>
            <a:ext cx="7787002" cy="293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47675" indent="-447675" defTabSz="9144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TW" altLang="en-US" dirty="0"/>
              <a:t>你認為他／她在未來發展會遇上哪些挑戰？</a:t>
            </a:r>
            <a:endParaRPr lang="en-US" altLang="zh-TW" dirty="0"/>
          </a:p>
          <a:p>
            <a:r>
              <a:rPr lang="zh-TW" altLang="en-US" dirty="0"/>
              <a:t>你會建議他／她如何應對？</a:t>
            </a:r>
            <a:endParaRPr lang="en-US" altLang="zh-TW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3803" y="676236"/>
            <a:ext cx="5552974" cy="1563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zh-TW" altLang="en-US" sz="4800" b="1" kern="0" dirty="0" smtClean="0">
                <a:solidFill>
                  <a:schemeClr val="accent5"/>
                </a:solidFill>
              </a:rPr>
              <a:t>出色預言家</a:t>
            </a:r>
            <a:r>
              <a:rPr lang="en-US" altLang="zh-TW" sz="4800" b="1" kern="0" dirty="0" smtClean="0">
                <a:solidFill>
                  <a:schemeClr val="accent5"/>
                </a:solidFill>
              </a:rPr>
              <a:t>1.2</a:t>
            </a:r>
          </a:p>
          <a:p>
            <a:pPr defTabSz="914400"/>
            <a:r>
              <a:rPr lang="zh-TW" altLang="en-US" sz="4800" b="1" kern="0" dirty="0" smtClean="0">
                <a:solidFill>
                  <a:schemeClr val="accent5"/>
                </a:solidFill>
              </a:rPr>
              <a:t>　　</a:t>
            </a:r>
            <a:r>
              <a:rPr lang="en-US" altLang="zh-TW" sz="4800" b="1" kern="0" dirty="0" smtClean="0">
                <a:solidFill>
                  <a:schemeClr val="accent5"/>
                </a:solidFill>
              </a:rPr>
              <a:t>——</a:t>
            </a:r>
            <a:r>
              <a:rPr lang="zh-TW" altLang="en-US" sz="4800" b="1" kern="0" dirty="0" smtClean="0">
                <a:solidFill>
                  <a:schemeClr val="accent5"/>
                </a:solidFill>
              </a:rPr>
              <a:t>預想未來</a:t>
            </a:r>
            <a:endParaRPr lang="en-GB" sz="4800" b="1" kern="0" dirty="0">
              <a:solidFill>
                <a:schemeClr val="accent5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0" y="918034"/>
            <a:ext cx="13470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720000" y="1849432"/>
            <a:ext cx="7787002" cy="43458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600" kern="0" dirty="0" smtClean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848536" y="2263847"/>
            <a:ext cx="7658466" cy="393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indent="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800" kern="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成長的過程，人人</a:t>
            </a:r>
            <a:r>
              <a:rPr lang="zh-TW" altLang="en-US" sz="3800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sz="3800" kern="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有不同的機遇和挑戰。四位角色又會有哪些際遇呢？</a:t>
            </a:r>
            <a:endParaRPr lang="en-US" altLang="zh-TW" sz="3800" kern="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700" indent="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800" kern="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就等你來揭牌，再給他</a:t>
            </a:r>
            <a:r>
              <a:rPr lang="zh-TW" altLang="en-US" sz="3800" kern="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3800" kern="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她進一步的建議！</a:t>
            </a:r>
            <a:endParaRPr lang="en-US" altLang="zh-TW" sz="3800" kern="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2845" y="700251"/>
            <a:ext cx="6439976" cy="1563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zh-TW" altLang="en-US" sz="4800" b="1" kern="0" dirty="0" smtClean="0">
                <a:solidFill>
                  <a:schemeClr val="accent5"/>
                </a:solidFill>
              </a:rPr>
              <a:t>出色預言家</a:t>
            </a:r>
            <a:r>
              <a:rPr lang="en-US" altLang="zh-TW" sz="4800" b="1" kern="0" dirty="0" smtClean="0">
                <a:solidFill>
                  <a:schemeClr val="accent5"/>
                </a:solidFill>
              </a:rPr>
              <a:t>1.3</a:t>
            </a:r>
          </a:p>
          <a:p>
            <a:pPr defTabSz="914400"/>
            <a:r>
              <a:rPr lang="zh-TW" altLang="en-US" sz="4800" b="1" kern="0" dirty="0" smtClean="0">
                <a:solidFill>
                  <a:schemeClr val="accent5"/>
                </a:solidFill>
              </a:rPr>
              <a:t>　</a:t>
            </a:r>
            <a:r>
              <a:rPr lang="en-US" altLang="zh-TW" sz="4800" b="1" kern="0" dirty="0" smtClean="0">
                <a:solidFill>
                  <a:schemeClr val="accent5"/>
                </a:solidFill>
              </a:rPr>
              <a:t>——</a:t>
            </a:r>
            <a:r>
              <a:rPr lang="zh-TW" altLang="en-US" sz="4800" b="1" kern="0" dirty="0" smtClean="0">
                <a:solidFill>
                  <a:schemeClr val="accent5"/>
                </a:solidFill>
              </a:rPr>
              <a:t>是挑戰</a:t>
            </a:r>
            <a:r>
              <a:rPr lang="en-US" altLang="zh-TW" sz="4800" b="1" kern="0" dirty="0" smtClean="0">
                <a:solidFill>
                  <a:schemeClr val="accent5"/>
                </a:solidFill>
              </a:rPr>
              <a:t>?</a:t>
            </a:r>
            <a:r>
              <a:rPr lang="zh-TW" altLang="en-US" sz="4800" b="1" kern="0" dirty="0">
                <a:solidFill>
                  <a:schemeClr val="accent5"/>
                </a:solidFill>
              </a:rPr>
              <a:t>是機遇？</a:t>
            </a:r>
            <a:endParaRPr lang="en-GB" sz="4800" b="1" kern="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942049"/>
            <a:ext cx="1347026" cy="108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368300"/>
            <a:ext cx="6123761" cy="6045200"/>
            <a:chOff x="1600200" y="368300"/>
            <a:chExt cx="6123761" cy="6045200"/>
          </a:xfrm>
        </p:grpSpPr>
        <p:sp>
          <p:nvSpPr>
            <p:cNvPr id="9" name="Rounded Rectangle 8"/>
            <p:cNvSpPr/>
            <p:nvPr/>
          </p:nvSpPr>
          <p:spPr>
            <a:xfrm>
              <a:off x="1600200" y="368300"/>
              <a:ext cx="2946400" cy="2935415"/>
            </a:xfrm>
            <a:prstGeom prst="roundRect">
              <a:avLst>
                <a:gd name="adj" fmla="val 5526"/>
              </a:avLst>
            </a:prstGeom>
            <a:solidFill>
              <a:schemeClr val="bg1"/>
            </a:solidFill>
            <a:ln w="19050">
              <a:solidFill>
                <a:srgbClr val="8E4E6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62500" y="368300"/>
              <a:ext cx="2946400" cy="2935415"/>
            </a:xfrm>
            <a:prstGeom prst="roundRect">
              <a:avLst>
                <a:gd name="adj" fmla="val 5526"/>
              </a:avLst>
            </a:prstGeom>
            <a:solidFill>
              <a:schemeClr val="bg1"/>
            </a:solidFill>
            <a:ln w="19050">
              <a:solidFill>
                <a:srgbClr val="656A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00200" y="3478085"/>
              <a:ext cx="2946400" cy="2935415"/>
            </a:xfrm>
            <a:prstGeom prst="roundRect">
              <a:avLst>
                <a:gd name="adj" fmla="val 5526"/>
              </a:avLst>
            </a:prstGeom>
            <a:solidFill>
              <a:schemeClr val="bg1"/>
            </a:solidFill>
            <a:ln w="19050">
              <a:solidFill>
                <a:srgbClr val="669A8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77561" y="3478082"/>
              <a:ext cx="2946400" cy="2935415"/>
            </a:xfrm>
            <a:prstGeom prst="roundRect">
              <a:avLst>
                <a:gd name="adj" fmla="val 5526"/>
              </a:avLst>
            </a:prstGeom>
            <a:solidFill>
              <a:schemeClr val="bg1"/>
            </a:solidFill>
            <a:ln w="19050">
              <a:solidFill>
                <a:srgbClr val="9C5F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1754371" y="483028"/>
              <a:ext cx="2638057" cy="2705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 defTabSz="91440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3200" kern="0" dirty="0" smtClean="0">
                  <a:solidFill>
                    <a:srgbClr val="8E4E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Valerie </a:t>
              </a:r>
              <a:r>
                <a:rPr lang="zh-TW" altLang="en-US" sz="3200" kern="0" dirty="0" smtClean="0">
                  <a:solidFill>
                    <a:srgbClr val="8E4E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成功考入會計系，近日卻苦惱自己欠天賦，成績不及同學</a:t>
              </a:r>
              <a:endParaRPr lang="en-US" altLang="zh-TW" sz="3200" kern="0" dirty="0" smtClean="0">
                <a:solidFill>
                  <a:srgbClr val="8E4E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4886325" y="498727"/>
              <a:ext cx="2698750" cy="2602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 defTabSz="91440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3200" kern="0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朋友邀請</a:t>
              </a:r>
              <a:r>
                <a:rPr lang="en-US" altLang="zh-TW" sz="3200" kern="0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Tony </a:t>
              </a:r>
              <a:r>
                <a:rPr lang="zh-TW" altLang="en-US" sz="3200" kern="0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組隊參加學生電</a:t>
              </a:r>
              <a:r>
                <a:rPr lang="zh-TW" altLang="en-US" sz="3200" kern="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競主播大</a:t>
              </a:r>
              <a:r>
                <a:rPr lang="zh-TW" altLang="en-US" sz="3200" kern="0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賽，終在比賽中獲奬</a:t>
              </a:r>
              <a:endParaRPr lang="en-US" altLang="zh-TW" sz="3200" kern="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1811230" y="3581185"/>
              <a:ext cx="2638057" cy="2705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 defTabSz="91440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3000" kern="0" dirty="0" smtClean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Jason</a:t>
              </a:r>
              <a:r>
                <a:rPr lang="zh-TW" altLang="en-US" sz="3000" kern="0" dirty="0" smtClean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未能考入大學，家裏經濟狀況難以讓他赴笈海外</a:t>
              </a:r>
              <a:endParaRPr lang="en-US" altLang="zh-TW" sz="3000" kern="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4993830" y="3592810"/>
              <a:ext cx="2686495" cy="2705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 defTabSz="91440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3000" kern="0" dirty="0" smtClean="0">
                  <a:solidFill>
                    <a:srgbClr val="9C5F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Kate </a:t>
              </a:r>
              <a:r>
                <a:rPr lang="zh-TW" altLang="en-US" sz="3000" kern="0" dirty="0" smtClean="0">
                  <a:solidFill>
                    <a:srgbClr val="9C5F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取得奬學金</a:t>
              </a:r>
              <a:r>
                <a:rPr lang="zh-TW" altLang="en-US" sz="3000" kern="0" dirty="0">
                  <a:solidFill>
                    <a:srgbClr val="9C5F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3000" kern="0" dirty="0" smtClean="0">
                  <a:solidFill>
                    <a:srgbClr val="9C5F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考入大學。見資金充裕，她在課餘與朋友合資創業</a:t>
              </a:r>
              <a:endParaRPr lang="en-US" altLang="zh-TW" sz="3000" kern="0" dirty="0" smtClean="0">
                <a:solidFill>
                  <a:srgbClr val="9C5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84" y="333147"/>
            <a:ext cx="2987299" cy="2981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67" y="347032"/>
            <a:ext cx="2993395" cy="29812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82" y="3457244"/>
            <a:ext cx="2987299" cy="29751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67" y="3452917"/>
            <a:ext cx="2993395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02" y="773809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zh-TW" altLang="en-US" sz="4800" b="1" kern="0" dirty="0" smtClean="0">
                <a:solidFill>
                  <a:schemeClr val="accent4">
                    <a:lumMod val="75000"/>
                  </a:schemeClr>
                </a:solidFill>
                <a:ea typeface="Arial" panose="020B0604020202020204" pitchFamily="34" charset="0"/>
              </a:rPr>
              <a:t>不如意事襲來，怎麼辦？</a:t>
            </a:r>
            <a:endParaRPr lang="en-GB" sz="4800" b="1" kern="0" dirty="0">
              <a:solidFill>
                <a:schemeClr val="accent4">
                  <a:lumMod val="75000"/>
                </a:schemeClr>
              </a:solidFill>
              <a:ea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56500" y="2232715"/>
            <a:ext cx="7787002" cy="3700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lnSpc>
                <a:spcPct val="110000"/>
              </a:lnSpc>
              <a:spcBef>
                <a:spcPts val="1200"/>
              </a:spcBef>
            </a:pP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Valerie 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和 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Jason 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的發展似乎未如預期，你會建議他 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／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 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她改換發展跑道嗎？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為什麼？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  <a:p>
            <a:pPr marL="447675" indent="-447675">
              <a:lnSpc>
                <a:spcPct val="110000"/>
              </a:lnSpc>
              <a:spcBef>
                <a:spcPts val="1200"/>
              </a:spcBef>
            </a:pP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試參考以下影片內容，給他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／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她一點建議。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51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304177" y="6040657"/>
            <a:ext cx="4495102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影片來源：</a:t>
            </a:r>
            <a:r>
              <a:rPr lang="zh-TW" altLang="en-US" sz="2000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香港公共圖書館</a:t>
            </a:r>
            <a:endParaRPr lang="zh-HK" altLang="en-US" sz="200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6375" y="385585"/>
            <a:ext cx="7140062" cy="1080000"/>
            <a:chOff x="168340" y="341268"/>
            <a:chExt cx="7140062" cy="108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0F1F3"/>
                </a:clrFrom>
                <a:clrTo>
                  <a:srgbClr val="F0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340" y="341268"/>
              <a:ext cx="1072095" cy="1080000"/>
            </a:xfrm>
            <a:prstGeom prst="rect">
              <a:avLst/>
            </a:prstGeom>
          </p:spPr>
        </p:pic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1364802" y="512259"/>
              <a:ext cx="5943600" cy="738019"/>
            </a:xfrm>
            <a:prstGeom prst="rect">
              <a:avLst/>
            </a:prstGeom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914400">
                <a:spcBef>
                  <a:spcPts val="1200"/>
                </a:spcBef>
              </a:pPr>
              <a:r>
                <a:rPr lang="zh-TW" altLang="en-US" sz="4000" b="1" kern="0" dirty="0" smtClean="0">
                  <a:solidFill>
                    <a:srgbClr val="3F4E6B"/>
                  </a:solidFill>
                </a:rPr>
                <a:t>沒有天賦？怎麼辦？</a:t>
              </a:r>
              <a:endParaRPr lang="en-US" altLang="zh-TW" sz="4000" b="1" kern="0" dirty="0" smtClean="0">
                <a:solidFill>
                  <a:srgbClr val="3F4E6B"/>
                </a:solidFill>
              </a:endParaRPr>
            </a:p>
          </p:txBody>
        </p:sp>
      </p:grp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00" y="1507626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ligence2">
      <a:dk1>
        <a:sysClr val="windowText" lastClr="000000"/>
      </a:dk1>
      <a:lt1>
        <a:sysClr val="window" lastClr="FFFFFF"/>
      </a:lt1>
      <a:dk2>
        <a:srgbClr val="6B6DEE"/>
      </a:dk2>
      <a:lt2>
        <a:srgbClr val="FFEED8"/>
      </a:lt2>
      <a:accent1>
        <a:srgbClr val="FED84A"/>
      </a:accent1>
      <a:accent2>
        <a:srgbClr val="F77337"/>
      </a:accent2>
      <a:accent3>
        <a:srgbClr val="FF4F4F"/>
      </a:accent3>
      <a:accent4>
        <a:srgbClr val="52AE93"/>
      </a:accent4>
      <a:accent5>
        <a:srgbClr val="4F20A8"/>
      </a:accent5>
      <a:accent6>
        <a:srgbClr val="FF7AA0"/>
      </a:accent6>
      <a:hlink>
        <a:srgbClr val="4F20A8"/>
      </a:hlink>
      <a:folHlink>
        <a:srgbClr val="0097A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</TotalTime>
  <Words>1900</Words>
  <Application>Microsoft Office PowerPoint</Application>
  <PresentationFormat>如螢幕大小 (4:3)</PresentationFormat>
  <Paragraphs>139</Paragraphs>
  <Slides>17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Didact Gothic</vt:lpstr>
      <vt:lpstr>Lilita One</vt:lpstr>
      <vt:lpstr>Microsoft JhengHei</vt:lpstr>
      <vt:lpstr>Microsoft JhengHei</vt:lpstr>
      <vt:lpstr>標楷體</vt:lpstr>
      <vt:lpstr>Arial</vt:lpstr>
      <vt:lpstr>Arial Black</vt:lpstr>
      <vt:lpstr>Calibri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不如意事襲來，怎麼辦？</vt:lpstr>
      <vt:lpstr>PowerPoint 簡報</vt:lpstr>
      <vt:lpstr>PowerPoint 簡報</vt:lpstr>
      <vt:lpstr>機遇忽至，該怎麼抓住？</vt:lpstr>
      <vt:lpstr>PowerPoint 簡報</vt:lpstr>
      <vt:lpstr>PowerPoint 簡報</vt:lpstr>
      <vt:lpstr>PowerPoint 簡報</vt:lpstr>
      <vt:lpstr>PowerPoint 簡報</vt:lpstr>
      <vt:lpstr>PowerPoint 簡報</vt:lpstr>
      <vt:lpstr>總結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FUNG, Amy Hannah</dc:creator>
  <cp:lastModifiedBy>LAM, Yuen-shan</cp:lastModifiedBy>
  <cp:revision>100</cp:revision>
  <dcterms:created xsi:type="dcterms:W3CDTF">2022-03-18T03:44:12Z</dcterms:created>
  <dcterms:modified xsi:type="dcterms:W3CDTF">2022-04-04T03:44:59Z</dcterms:modified>
</cp:coreProperties>
</file>